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docProps/core.xml" ContentType="application/vnd.openxmlformats-package.core-properties+xml"/>
  <Override PartName="/ppt/slides/slide3.xml" ContentType="application/vnd.openxmlformats-officedocument.presentationml.slide+xml"/>
  <Override PartName="/ppt/slides/slide14.xml" ContentType="application/vnd.openxmlformats-officedocument.presentationml.slide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Default Extension="tiff" ContentType="image/tiff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notesSlides/notesSlide2.xml" ContentType="application/vnd.openxmlformats-officedocument.presentationml.notesSlide+xml"/>
  <Override PartName="/ppt/presentation.xml" ContentType="application/vnd.openxmlformats-officedocument.presentationml.presentation.main+xml"/>
  <Default Extension="wdp" ContentType="image/vnd.ms-photo"/>
  <Override PartName="/ppt/handoutMasters/handoutMaster1.xml" ContentType="application/vnd.openxmlformats-officedocument.presentationml.handoutMaster+xml"/>
  <Override PartName="/ppt/slides/slide6.xml" ContentType="application/vnd.openxmlformats-officedocument.presentationml.slide+xml"/>
  <Override PartName="/ppt/theme/theme3.xml" ContentType="application/vnd.openxmlformats-officedocument.theme+xml"/>
  <Override PartName="/ppt/notesMasters/notesMaster1.xml" ContentType="application/vnd.openxmlformats-officedocument.presentationml.notesMaster+xml"/>
  <Override PartName="/ppt/slides/slide4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61" r:id="rId2"/>
    <p:sldId id="297" r:id="rId3"/>
    <p:sldId id="316" r:id="rId4"/>
    <p:sldId id="324" r:id="rId5"/>
    <p:sldId id="319" r:id="rId6"/>
    <p:sldId id="325" r:id="rId7"/>
    <p:sldId id="322" r:id="rId8"/>
    <p:sldId id="326" r:id="rId9"/>
    <p:sldId id="321" r:id="rId10"/>
    <p:sldId id="320" r:id="rId11"/>
    <p:sldId id="323" r:id="rId12"/>
    <p:sldId id="327" r:id="rId13"/>
    <p:sldId id="328" r:id="rId14"/>
    <p:sldId id="318" r:id="rId15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 hiddenSlides="1"/>
  <p:clrMru>
    <a:srgbClr val="77736F"/>
    <a:srgbClr val="984807"/>
    <a:srgbClr val="8B4206"/>
    <a:srgbClr val="0E67A8"/>
    <a:srgbClr val="BEB7B1"/>
    <a:srgbClr val="F6F2EE"/>
    <a:srgbClr val="FAFAFA"/>
    <a:srgbClr val="FF9933"/>
    <a:srgbClr val="FFCC66"/>
    <a:srgbClr val="B0AB89"/>
  </p:clrMru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7939" autoAdjust="0"/>
    <p:restoredTop sz="94665" autoAdjust="0"/>
  </p:normalViewPr>
  <p:slideViewPr>
    <p:cSldViewPr snapToGrid="0" snapToObjects="1">
      <p:cViewPr varScale="1">
        <p:scale>
          <a:sx n="152" d="100"/>
          <a:sy n="152" d="100"/>
        </p:scale>
        <p:origin x="-92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BCF969-709D-9F43-81DA-83D53B741884}" type="datetimeFigureOut">
              <a:rPr lang="de-DE" smtClean="0"/>
              <a:pPr/>
              <a:t>18.09.2014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F1F43E-8147-014C-998C-EEBCEB3C8A95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898067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jpeg>
</file>

<file path=ppt/media/image3.jpe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1CF4D-E844-B540-ADAD-4EED08FD3682}" type="datetimeFigureOut">
              <a:rPr lang="de-DE" smtClean="0"/>
              <a:pPr/>
              <a:t>18.09.2014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6164CF-F871-3D47-A661-2FEA5BB7AC1F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1939541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164CF-F871-3D47-A661-2FEA5BB7AC1F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178976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164CF-F871-3D47-A661-2FEA5BB7AC1F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749290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RENE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6164CF-F871-3D47-A661-2FEA5BB7AC1F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3658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 userDrawn="1">
  <p:cSld name="Normale 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637675"/>
          </a:xfrm>
          <a:prstGeom prst="rect">
            <a:avLst/>
          </a:prstGeom>
        </p:spPr>
        <p:txBody>
          <a:bodyPr lIns="0" rIns="0"/>
          <a:lstStyle>
            <a:lvl1pPr algn="l">
              <a:defRPr/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7" name="Inhaltsplatzhalter 6"/>
          <p:cNvSpPr>
            <a:spLocks noGrp="1"/>
          </p:cNvSpPr>
          <p:nvPr>
            <p:ph sz="quarter" idx="10"/>
          </p:nvPr>
        </p:nvSpPr>
        <p:spPr>
          <a:xfrm>
            <a:off x="457200" y="1181100"/>
            <a:ext cx="8229600" cy="5053013"/>
          </a:xfrm>
        </p:spPr>
        <p:txBody>
          <a:bodyPr/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441082" y="6460996"/>
            <a:ext cx="8229600" cy="0"/>
          </a:xfrm>
          <a:prstGeom prst="line">
            <a:avLst/>
          </a:prstGeom>
          <a:ln>
            <a:solidFill>
              <a:srgbClr val="8B4206">
                <a:alpha val="25000"/>
              </a:srgb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feld 8"/>
          <p:cNvSpPr txBox="1"/>
          <p:nvPr userDrawn="1"/>
        </p:nvSpPr>
        <p:spPr>
          <a:xfrm>
            <a:off x="4529252" y="6510809"/>
            <a:ext cx="4157548" cy="184666"/>
          </a:xfrm>
          <a:prstGeom prst="rect">
            <a:avLst/>
          </a:prstGeom>
          <a:noFill/>
        </p:spPr>
        <p:txBody>
          <a:bodyPr wrap="none" tIns="0" rIns="0" bIns="0" rtlCol="0">
            <a:spAutoFit/>
          </a:bodyPr>
          <a:lstStyle/>
          <a:p>
            <a:pPr algn="r"/>
            <a:r>
              <a:rPr lang="de-DE" sz="1200" dirty="0" smtClean="0">
                <a:solidFill>
                  <a:srgbClr val="BEB7B1"/>
                </a:solidFill>
              </a:rPr>
              <a:t>RENÉ</a:t>
            </a:r>
            <a:r>
              <a:rPr lang="de-DE" sz="1200" baseline="0" dirty="0" smtClean="0">
                <a:solidFill>
                  <a:srgbClr val="BEB7B1"/>
                </a:solidFill>
              </a:rPr>
              <a:t> PREISSEL, NILS HARTMANN | W-JAX 07. NOVEMBER  2014</a:t>
            </a:r>
            <a:endParaRPr lang="de-DE" sz="1200" dirty="0">
              <a:solidFill>
                <a:srgbClr val="BEB7B1"/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12785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 name="Ohne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026091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x">
  <p:cSld name="Titel &amp; Aufzählung -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5500" spc="-132" dirty="0">
                <a:solidFill>
                  <a:srgbClr val="7E8A98"/>
                </a:solidFill>
              </a:rPr>
              <a:t>Titeltext</a:t>
            </a:r>
          </a:p>
        </p:txBody>
      </p:sp>
      <p:sp>
        <p:nvSpPr>
          <p:cNvPr id="50" name="Shape 50"/>
          <p:cNvSpPr>
            <a:spLocks noGrp="1"/>
          </p:cNvSpPr>
          <p:nvPr>
            <p:ph type="body" idx="1"/>
          </p:nvPr>
        </p:nvSpPr>
        <p:spPr>
          <a:xfrm>
            <a:off x="4973836" y="1053703"/>
            <a:ext cx="3277195" cy="5179219"/>
          </a:xfrm>
          <a:prstGeom prst="rect">
            <a:avLst/>
          </a:prstGeom>
        </p:spPr>
        <p:txBody>
          <a:bodyPr lIns="35717" tIns="35717" rIns="35717" bIns="35717">
            <a:noAutofit/>
          </a:bodyPr>
          <a:lstStyle>
            <a:lvl1pPr marL="450714" indent="-227480">
              <a:buBlip>
                <a:blip r:embed="rId2"/>
              </a:buBlip>
              <a:defRPr sz="2400"/>
            </a:lvl1pPr>
            <a:lvl2pPr marL="763242" indent="-227480">
              <a:buBlip>
                <a:blip r:embed="rId2"/>
              </a:buBlip>
              <a:defRPr sz="2400"/>
            </a:lvl2pPr>
            <a:lvl3pPr marL="1075770" indent="-227480">
              <a:buBlip>
                <a:blip r:embed="rId2"/>
              </a:buBlip>
              <a:defRPr sz="2400"/>
            </a:lvl3pPr>
            <a:lvl4pPr marL="1388298" indent="-227480">
              <a:buBlip>
                <a:blip r:embed="rId2"/>
              </a:buBlip>
              <a:defRPr sz="2400"/>
            </a:lvl4pPr>
            <a:lvl5pPr marL="1700826" indent="-227480">
              <a:buBlip>
                <a:blip r:embed="rId2"/>
              </a:buBlip>
              <a:defRPr sz="2400"/>
            </a:lvl5pPr>
          </a:lstStyle>
          <a:p>
            <a:pPr lvl="0">
              <a:defRPr sz="1800"/>
            </a:pPr>
            <a:r>
              <a:rPr sz="2400" dirty="0"/>
              <a:t>Textebene 1</a:t>
            </a:r>
          </a:p>
          <a:p>
            <a:pPr lvl="1">
              <a:defRPr sz="1800"/>
            </a:pPr>
            <a:r>
              <a:rPr sz="2400" dirty="0"/>
              <a:t>Textebene 2</a:t>
            </a:r>
          </a:p>
          <a:p>
            <a:pPr lvl="2">
              <a:defRPr sz="1800"/>
            </a:pPr>
            <a:r>
              <a:rPr sz="2400" dirty="0"/>
              <a:t>Textebene 3</a:t>
            </a:r>
          </a:p>
          <a:p>
            <a:pPr lvl="3">
              <a:defRPr sz="1800"/>
            </a:pPr>
            <a:r>
              <a:rPr sz="2400" dirty="0"/>
              <a:t>Textebene 4</a:t>
            </a:r>
          </a:p>
          <a:p>
            <a:pPr lvl="4">
              <a:defRPr sz="1800"/>
            </a:pPr>
            <a:r>
              <a:rPr sz="2400" dirty="0"/>
              <a:t>Textebene 5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xfrm>
            <a:off x="4455914" y="6532066"/>
            <a:ext cx="223242" cy="232172"/>
          </a:xfrm>
          <a:prstGeom prst="rect">
            <a:avLst/>
          </a:prstGeom>
        </p:spPr>
        <p:txBody>
          <a:bodyPr lIns="64291" tIns="32146" rIns="64291" bIns="32146"/>
          <a:lstStyle/>
          <a:p>
            <a:pPr lvl="0"/>
            <a:fld id="{86CB4B4D-7CA3-9044-876B-883B54F8677D}" type="slidenum">
              <a:rPr/>
              <a:pPr lvl="0"/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preserve="1">
  <p:cSld>
    <p:bg>
      <p:bgPr>
        <a:solidFill>
          <a:srgbClr val="F6F2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18031"/>
            <a:ext cx="8229600" cy="5330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457200" y="912313"/>
            <a:ext cx="8229600" cy="0"/>
          </a:xfrm>
          <a:prstGeom prst="line">
            <a:avLst/>
          </a:prstGeom>
          <a:ln>
            <a:solidFill>
              <a:srgbClr val="98480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elplatzhalter 10"/>
          <p:cNvSpPr>
            <a:spLocks noGrp="1"/>
          </p:cNvSpPr>
          <p:nvPr>
            <p:ph type="title"/>
          </p:nvPr>
        </p:nvSpPr>
        <p:spPr>
          <a:xfrm>
            <a:off x="457200" y="254934"/>
            <a:ext cx="8229600" cy="639489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637251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</p:sldLayoutIdLst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rgbClr val="77736F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b="0" kern="1200">
          <a:solidFill>
            <a:srgbClr val="77736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rgbClr val="77736F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rgbClr val="77736F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rgbClr val="77736F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rgbClr val="77736F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W-JAX 2014</a:t>
            </a:r>
            <a:endParaRPr lang="de-DE" dirty="0"/>
          </a:p>
        </p:txBody>
      </p:sp>
      <p:sp>
        <p:nvSpPr>
          <p:cNvPr id="3" name="Inhaltsplatzhalter 2"/>
          <p:cNvSpPr txBox="1">
            <a:spLocks/>
          </p:cNvSpPr>
          <p:nvPr/>
        </p:nvSpPr>
        <p:spPr>
          <a:xfrm>
            <a:off x="457200" y="2897945"/>
            <a:ext cx="8229600" cy="2942657"/>
          </a:xfrm>
          <a:prstGeom prst="rect">
            <a:avLst/>
          </a:prstGeom>
          <a:solidFill>
            <a:srgbClr val="BEB7B1"/>
          </a:solidFill>
          <a:ln>
            <a:noFill/>
          </a:ln>
          <a:effectLst>
            <a:glow rad="203200">
              <a:srgbClr val="77736F">
                <a:alpha val="75000"/>
              </a:srgbClr>
            </a:glow>
          </a:effectLst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de-DE" sz="400" u="sng" dirty="0" smtClean="0"/>
          </a:p>
          <a:p>
            <a:pPr marL="400050" lvl="1" indent="0">
              <a:buFont typeface="Arial"/>
              <a:buNone/>
            </a:pPr>
            <a:r>
              <a:rPr lang="de-DE" u="sng" dirty="0" smtClean="0"/>
              <a:t>Powerworkshop</a:t>
            </a:r>
            <a:endParaRPr lang="de-DE" sz="4400" b="1" u="sng" dirty="0" smtClean="0"/>
          </a:p>
          <a:p>
            <a:pPr marL="400050" lvl="1" indent="0">
              <a:lnSpc>
                <a:spcPct val="80000"/>
              </a:lnSpc>
              <a:buFont typeface="Arial"/>
              <a:buNone/>
            </a:pPr>
            <a:r>
              <a:rPr lang="de-DE" sz="4400" b="1" dirty="0" smtClean="0">
                <a:solidFill>
                  <a:srgbClr val="984807"/>
                </a:solidFill>
              </a:rPr>
              <a:t>Werden Sie </a:t>
            </a:r>
            <a:r>
              <a:rPr lang="de-DE" sz="4400" b="1" dirty="0" err="1" smtClean="0">
                <a:solidFill>
                  <a:srgbClr val="984807"/>
                </a:solidFill>
              </a:rPr>
              <a:t>Git</a:t>
            </a:r>
            <a:r>
              <a:rPr lang="de-DE" sz="4400" b="1" dirty="0" smtClean="0">
                <a:solidFill>
                  <a:srgbClr val="984807"/>
                </a:solidFill>
              </a:rPr>
              <a:t> Experte</a:t>
            </a:r>
          </a:p>
          <a:p>
            <a:pPr marL="400050" lvl="1" indent="0">
              <a:buFont typeface="Arial"/>
              <a:buNone/>
            </a:pPr>
            <a:endParaRPr lang="de-DE" sz="200" dirty="0" smtClean="0"/>
          </a:p>
          <a:p>
            <a:pPr marL="400050" lvl="1" indent="0">
              <a:lnSpc>
                <a:spcPct val="80000"/>
              </a:lnSpc>
              <a:buFont typeface="Arial"/>
              <a:buNone/>
            </a:pPr>
            <a:endParaRPr lang="de-DE" dirty="0" smtClean="0"/>
          </a:p>
          <a:p>
            <a:pPr marL="400050" lvl="1" indent="0">
              <a:lnSpc>
                <a:spcPct val="80000"/>
              </a:lnSpc>
              <a:buNone/>
            </a:pPr>
            <a:r>
              <a:rPr lang="de-DE" dirty="0"/>
              <a:t>René </a:t>
            </a:r>
            <a:r>
              <a:rPr lang="de-DE" dirty="0" err="1" smtClean="0"/>
              <a:t>Preißel</a:t>
            </a:r>
            <a:r>
              <a:rPr lang="de-DE" dirty="0" smtClean="0"/>
              <a:t> (</a:t>
            </a:r>
            <a:r>
              <a:rPr lang="de-DE" dirty="0" err="1" smtClean="0"/>
              <a:t>eToSquare</a:t>
            </a:r>
            <a:r>
              <a:rPr lang="de-DE" dirty="0" smtClean="0"/>
              <a:t>)</a:t>
            </a:r>
          </a:p>
          <a:p>
            <a:pPr marL="400050" lvl="1" indent="0">
              <a:lnSpc>
                <a:spcPct val="80000"/>
              </a:lnSpc>
              <a:buFont typeface="Arial"/>
              <a:buNone/>
            </a:pPr>
            <a:r>
              <a:rPr lang="de-DE" dirty="0" smtClean="0"/>
              <a:t>Nils Hartmann (Techniker Krankenkasse)</a:t>
            </a:r>
          </a:p>
          <a:p>
            <a:pPr marL="0" indent="0">
              <a:buFont typeface="Arial"/>
              <a:buNone/>
            </a:pPr>
            <a:endParaRPr lang="de-DE" sz="2000" dirty="0" smtClean="0"/>
          </a:p>
          <a:p>
            <a:pPr marL="0" indent="0">
              <a:buFont typeface="Arial"/>
              <a:buNone/>
            </a:pPr>
            <a:endParaRPr lang="de-DE" sz="2000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90726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Geheimnisse des Index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Anzeige: </a:t>
            </a:r>
            <a:b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ls-files</a:t>
            </a: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--stage</a:t>
            </a:r>
            <a:endParaRPr kumimoji="0" lang="de-DE" sz="32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3200" b="0" i="0" u="none" strike="noStrike" kern="1200" cap="none" spc="0" normalizeH="0" baseline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Datei/Änderungen zum Index</a:t>
            </a:r>
            <a: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3200" b="0" i="0" u="none" strike="noStrike" kern="1200" cap="none" spc="0" normalizeH="0" baseline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hinzufügen:</a:t>
            </a:r>
            <a: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b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3200" b="0" i="0" u="none" strike="noStrike" kern="1200" cap="none" spc="0" normalizeH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add</a:t>
            </a:r>
            <a:r>
              <a:rPr kumimoji="0" lang="de-DE" sz="3200" b="0" i="0" u="none" strike="noStrike" kern="1200" cap="none" spc="0" normalizeH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/ </a:t>
            </a:r>
            <a:r>
              <a:rPr kumimoji="0" lang="de-DE" sz="3200" b="0" i="0" u="none" strike="noStrike" kern="1200" cap="none" spc="0" normalizeH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update-index</a:t>
            </a:r>
            <a:endParaRPr kumimoji="0" lang="de-DE" sz="3200" b="0" i="0" u="none" strike="noStrike" kern="1200" cap="none" spc="0" normalizeH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Index leeren: </a:t>
            </a:r>
            <a:b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read-tree</a:t>
            </a:r>
            <a:r>
              <a:rPr kumimoji="0" lang="de-DE" sz="32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32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--empty</a:t>
            </a:r>
            <a:endParaRPr kumimoji="0" lang="de-DE" sz="32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3200" noProof="0" dirty="0" smtClean="0">
                <a:solidFill>
                  <a:srgbClr val="77736F"/>
                </a:solidFill>
              </a:rPr>
              <a:t>Index mit </a:t>
            </a:r>
            <a:r>
              <a:rPr lang="de-DE" sz="3200" noProof="0" dirty="0" err="1" smtClean="0">
                <a:solidFill>
                  <a:srgbClr val="77736F"/>
                </a:solidFill>
              </a:rPr>
              <a:t>Tree</a:t>
            </a:r>
            <a:r>
              <a:rPr lang="de-DE" sz="3200" noProof="0" dirty="0" smtClean="0">
                <a:solidFill>
                  <a:srgbClr val="77736F"/>
                </a:solidFill>
              </a:rPr>
              <a:t> füllen / vereinigen: </a:t>
            </a:r>
            <a:br>
              <a:rPr lang="de-DE" sz="3200" noProof="0" dirty="0" smtClean="0">
                <a:solidFill>
                  <a:srgbClr val="77736F"/>
                </a:solidFill>
              </a:rPr>
            </a:br>
            <a:r>
              <a:rPr lang="de-DE" sz="3200" noProof="0" dirty="0" err="1" smtClean="0">
                <a:solidFill>
                  <a:srgbClr val="77736F"/>
                </a:solidFill>
              </a:rPr>
              <a:t>read-tree</a:t>
            </a:r>
            <a:r>
              <a:rPr lang="de-DE" sz="3200" noProof="0" dirty="0" smtClean="0">
                <a:solidFill>
                  <a:srgbClr val="77736F"/>
                </a:solidFill>
              </a:rPr>
              <a:t> –m -i </a:t>
            </a:r>
            <a:r>
              <a:rPr lang="de-DE" sz="3200" noProof="0" dirty="0" err="1" smtClean="0">
                <a:solidFill>
                  <a:srgbClr val="77736F"/>
                </a:solidFill>
              </a:rPr>
              <a:t>--prefix</a:t>
            </a:r>
            <a:r>
              <a:rPr lang="de-DE" sz="3200" noProof="0" dirty="0" smtClean="0">
                <a:solidFill>
                  <a:srgbClr val="77736F"/>
                </a:solidFill>
              </a:rPr>
              <a:t> &lt;</a:t>
            </a:r>
            <a:r>
              <a:rPr lang="de-DE" sz="3200" noProof="0" dirty="0" err="1" smtClean="0">
                <a:solidFill>
                  <a:srgbClr val="77736F"/>
                </a:solidFill>
              </a:rPr>
              <a:t>path</a:t>
            </a:r>
            <a:r>
              <a:rPr lang="de-DE" sz="3200" noProof="0" dirty="0" smtClean="0">
                <a:solidFill>
                  <a:srgbClr val="77736F"/>
                </a:solidFill>
              </a:rPr>
              <a:t>&gt;/ &lt;</a:t>
            </a:r>
            <a:r>
              <a:rPr lang="de-DE" sz="3200" noProof="0" dirty="0" err="1" smtClean="0">
                <a:solidFill>
                  <a:srgbClr val="77736F"/>
                </a:solidFill>
              </a:rPr>
              <a:t>tree-ish</a:t>
            </a:r>
            <a:r>
              <a:rPr lang="de-DE" sz="3200" noProof="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3200" baseline="0" noProof="0" dirty="0" err="1" smtClean="0">
                <a:solidFill>
                  <a:srgbClr val="77736F"/>
                </a:solidFill>
              </a:rPr>
              <a:t>Tree</a:t>
            </a:r>
            <a:r>
              <a:rPr lang="de-DE" sz="3200" baseline="0" noProof="0" dirty="0" smtClean="0">
                <a:solidFill>
                  <a:srgbClr val="77736F"/>
                </a:solidFill>
              </a:rPr>
              <a:t> schreiben: </a:t>
            </a:r>
            <a:br>
              <a:rPr lang="de-DE" sz="3200" baseline="0" noProof="0" dirty="0" smtClean="0">
                <a:solidFill>
                  <a:srgbClr val="77736F"/>
                </a:solidFill>
              </a:rPr>
            </a:br>
            <a:r>
              <a:rPr lang="de-DE" sz="3200" baseline="0" noProof="0" dirty="0" err="1" smtClean="0">
                <a:solidFill>
                  <a:srgbClr val="77736F"/>
                </a:solidFill>
              </a:rPr>
              <a:t>write-tree</a:t>
            </a:r>
            <a:endParaRPr lang="de-DE" sz="3200" baseline="0" noProof="0" dirty="0" smtClean="0">
              <a:solidFill>
                <a:srgbClr val="77736F"/>
              </a:solidFill>
            </a:endParaRPr>
          </a:p>
          <a:p>
            <a:pPr marL="342900" lvl="0" indent="-342900">
              <a:spcBef>
                <a:spcPct val="20000"/>
              </a:spcBef>
              <a:buFont typeface="Arial"/>
              <a:buChar char="•"/>
            </a:pPr>
            <a:r>
              <a:rPr lang="de-DE" sz="3200" dirty="0" smtClean="0">
                <a:solidFill>
                  <a:srgbClr val="77736F"/>
                </a:solidFill>
              </a:rPr>
              <a:t>„</a:t>
            </a:r>
            <a:r>
              <a:rPr lang="de-DE" sz="3200" dirty="0" err="1" smtClean="0">
                <a:solidFill>
                  <a:srgbClr val="77736F"/>
                </a:solidFill>
              </a:rPr>
              <a:t>Getrackte</a:t>
            </a:r>
            <a:r>
              <a:rPr lang="de-DE" sz="3200" dirty="0" smtClean="0">
                <a:solidFill>
                  <a:srgbClr val="77736F"/>
                </a:solidFill>
              </a:rPr>
              <a:t>“ Dateien ignorieren:</a:t>
            </a:r>
            <a:br>
              <a:rPr lang="de-DE" sz="3200" dirty="0" smtClean="0">
                <a:solidFill>
                  <a:srgbClr val="77736F"/>
                </a:solidFill>
              </a:rPr>
            </a:br>
            <a:r>
              <a:rPr lang="de-DE" sz="3200" dirty="0" err="1" smtClean="0">
                <a:solidFill>
                  <a:srgbClr val="77736F"/>
                </a:solidFill>
              </a:rPr>
              <a:t>update-index</a:t>
            </a:r>
            <a:r>
              <a:rPr lang="de-DE" sz="3200" dirty="0" smtClean="0">
                <a:solidFill>
                  <a:srgbClr val="77736F"/>
                </a:solidFill>
              </a:rPr>
              <a:t> </a:t>
            </a:r>
            <a:r>
              <a:rPr lang="de-DE" sz="3200" dirty="0" err="1" smtClean="0">
                <a:solidFill>
                  <a:srgbClr val="77736F"/>
                </a:solidFill>
              </a:rPr>
              <a:t>--assume-unchanged</a:t>
            </a:r>
            <a:r>
              <a:rPr lang="de-DE" sz="3200" dirty="0" smtClean="0">
                <a:solidFill>
                  <a:srgbClr val="77736F"/>
                </a:solidFill>
              </a:rPr>
              <a:t> -- &lt;</a:t>
            </a:r>
            <a:r>
              <a:rPr lang="de-DE" sz="3200" dirty="0" err="1" smtClean="0">
                <a:solidFill>
                  <a:srgbClr val="77736F"/>
                </a:solidFill>
              </a:rPr>
              <a:t>file</a:t>
            </a:r>
            <a:r>
              <a:rPr lang="de-DE" sz="3200" dirty="0" smtClean="0">
                <a:solidFill>
                  <a:srgbClr val="77736F"/>
                </a:solidFill>
              </a:rPr>
              <a:t>&gt;</a:t>
            </a:r>
            <a:br>
              <a:rPr lang="de-DE" sz="3200" dirty="0" smtClean="0">
                <a:solidFill>
                  <a:srgbClr val="77736F"/>
                </a:solidFill>
              </a:rPr>
            </a:br>
            <a:r>
              <a:rPr lang="de-DE" sz="3200" dirty="0" err="1" smtClean="0">
                <a:solidFill>
                  <a:srgbClr val="77736F"/>
                </a:solidFill>
              </a:rPr>
              <a:t>update-index</a:t>
            </a:r>
            <a:r>
              <a:rPr lang="de-DE" sz="3200" dirty="0" smtClean="0">
                <a:solidFill>
                  <a:srgbClr val="77736F"/>
                </a:solidFill>
              </a:rPr>
              <a:t> </a:t>
            </a:r>
            <a:r>
              <a:rPr lang="de-DE" sz="3200" dirty="0" err="1" smtClean="0">
                <a:solidFill>
                  <a:srgbClr val="77736F"/>
                </a:solidFill>
              </a:rPr>
              <a:t>--no-assume-unchanged</a:t>
            </a:r>
            <a:r>
              <a:rPr lang="de-DE" sz="3200" dirty="0" smtClean="0">
                <a:solidFill>
                  <a:srgbClr val="77736F"/>
                </a:solidFill>
              </a:rPr>
              <a:t> -- &lt;</a:t>
            </a:r>
            <a:r>
              <a:rPr lang="de-DE" sz="3200" dirty="0" err="1" smtClean="0">
                <a:solidFill>
                  <a:srgbClr val="77736F"/>
                </a:solidFill>
              </a:rPr>
              <a:t>file</a:t>
            </a:r>
            <a:r>
              <a:rPr lang="de-DE" sz="3200" dirty="0" smtClean="0">
                <a:solidFill>
                  <a:srgbClr val="77736F"/>
                </a:solidFill>
              </a:rPr>
              <a:t>&gt;</a:t>
            </a:r>
          </a:p>
          <a:p>
            <a:pPr marL="342900" lvl="0" indent="-342900">
              <a:spcBef>
                <a:spcPct val="20000"/>
              </a:spcBef>
              <a:buFont typeface="Arial"/>
              <a:buChar char="•"/>
            </a:pPr>
            <a:r>
              <a:rPr lang="de-DE" sz="3200" dirty="0" smtClean="0">
                <a:solidFill>
                  <a:srgbClr val="77736F"/>
                </a:solidFill>
              </a:rPr>
              <a:t>Ignorierte Dateien anzeigen:</a:t>
            </a:r>
            <a:br>
              <a:rPr lang="de-DE" sz="3200" dirty="0" smtClean="0">
                <a:solidFill>
                  <a:srgbClr val="77736F"/>
                </a:solidFill>
              </a:rPr>
            </a:br>
            <a:r>
              <a:rPr lang="de-DE" sz="3200" dirty="0" err="1" smtClean="0">
                <a:solidFill>
                  <a:srgbClr val="77736F"/>
                </a:solidFill>
              </a:rPr>
              <a:t>ls-files</a:t>
            </a:r>
            <a:r>
              <a:rPr lang="de-DE" sz="3200" dirty="0" smtClean="0">
                <a:solidFill>
                  <a:srgbClr val="77736F"/>
                </a:solidFill>
              </a:rPr>
              <a:t> -v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Referenzen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Alle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Refs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anzeigen (siehe .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git/refs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):</a:t>
            </a:r>
            <a:r>
              <a:rPr lang="de-DE" sz="2800" noProof="0" dirty="0" smtClean="0">
                <a:solidFill>
                  <a:srgbClr val="77736F"/>
                </a:solidFill>
              </a:rPr>
              <a:t/>
            </a:r>
            <a:br>
              <a:rPr lang="de-DE" sz="2800" noProof="0" dirty="0" smtClean="0">
                <a:solidFill>
                  <a:srgbClr val="77736F"/>
                </a:solidFill>
              </a:rPr>
            </a:br>
            <a:r>
              <a:rPr lang="de-DE" sz="2800" noProof="0" dirty="0" err="1" smtClean="0">
                <a:solidFill>
                  <a:srgbClr val="77736F"/>
                </a:solidFill>
              </a:rPr>
              <a:t>show-ref</a:t>
            </a:r>
            <a:r>
              <a:rPr lang="de-DE" sz="2800" noProof="0" dirty="0" smtClean="0">
                <a:solidFill>
                  <a:srgbClr val="77736F"/>
                </a:solidFill>
              </a:rPr>
              <a:t> </a:t>
            </a:r>
            <a:r>
              <a:rPr lang="de-DE" sz="2800" noProof="0" dirty="0" err="1" smtClean="0">
                <a:solidFill>
                  <a:srgbClr val="77736F"/>
                </a:solidFill>
              </a:rPr>
              <a:t>--head</a:t>
            </a:r>
            <a:endParaRPr lang="de-DE" sz="2800" noProof="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Annotated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Tags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dereferenzieren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</a:t>
            </a:r>
            <a:b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show-ref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--tags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--dereference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Ref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explizit aktualisieren:</a:t>
            </a:r>
            <a:b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update-ref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&lt;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full-ref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 &lt;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sha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baseline="0" dirty="0" err="1" smtClean="0">
                <a:solidFill>
                  <a:srgbClr val="77736F"/>
                </a:solidFill>
              </a:rPr>
              <a:t>Ref</a:t>
            </a:r>
            <a:r>
              <a:rPr lang="de-DE" sz="2800" baseline="0" dirty="0" smtClean="0">
                <a:solidFill>
                  <a:srgbClr val="77736F"/>
                </a:solidFill>
              </a:rPr>
              <a:t> +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Worktree</a:t>
            </a:r>
            <a:r>
              <a:rPr lang="de-DE" sz="2800" baseline="0" dirty="0" smtClean="0">
                <a:solidFill>
                  <a:srgbClr val="77736F"/>
                </a:solidFill>
              </a:rPr>
              <a:t> des aktuellen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Branches</a:t>
            </a:r>
            <a:r>
              <a:rPr lang="de-DE" sz="2800" baseline="0" dirty="0" smtClean="0">
                <a:solidFill>
                  <a:srgbClr val="77736F"/>
                </a:solidFill>
              </a:rPr>
              <a:t> setzen:</a:t>
            </a:r>
            <a:br>
              <a:rPr lang="de-DE" sz="2800" baseline="0" dirty="0" smtClean="0">
                <a:solidFill>
                  <a:srgbClr val="77736F"/>
                </a:solidFill>
              </a:rPr>
            </a:br>
            <a:r>
              <a:rPr lang="de-DE" sz="2800" baseline="0" dirty="0" err="1" smtClean="0">
                <a:solidFill>
                  <a:srgbClr val="77736F"/>
                </a:solidFill>
              </a:rPr>
              <a:t>reset</a:t>
            </a:r>
            <a:r>
              <a:rPr lang="de-DE" sz="2800" dirty="0" smtClean="0">
                <a:solidFill>
                  <a:srgbClr val="77736F"/>
                </a:solidFill>
              </a:rPr>
              <a:t> [</a:t>
            </a:r>
            <a:r>
              <a:rPr lang="de-DE" sz="2800" dirty="0" err="1" smtClean="0">
                <a:solidFill>
                  <a:srgbClr val="77736F"/>
                </a:solidFill>
              </a:rPr>
              <a:t>--hard|--soft</a:t>
            </a:r>
            <a:r>
              <a:rPr lang="de-DE" sz="2800" dirty="0" smtClean="0">
                <a:solidFill>
                  <a:srgbClr val="77736F"/>
                </a:solidFill>
              </a:rPr>
              <a:t>] &lt;</a:t>
            </a:r>
            <a:r>
              <a:rPr lang="de-DE" sz="2800" dirty="0" err="1" smtClean="0">
                <a:solidFill>
                  <a:srgbClr val="77736F"/>
                </a:solidFill>
              </a:rPr>
              <a:t>sha-oder-ref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baseline="0" dirty="0" err="1" smtClean="0">
                <a:solidFill>
                  <a:srgbClr val="77736F"/>
                </a:solidFill>
              </a:rPr>
              <a:t>Ref-Änderungen</a:t>
            </a:r>
            <a:r>
              <a:rPr lang="de-DE" sz="2800" baseline="0" dirty="0" smtClean="0">
                <a:solidFill>
                  <a:srgbClr val="77736F"/>
                </a:solidFill>
              </a:rPr>
              <a:t> nachvollziehen:</a:t>
            </a:r>
            <a:br>
              <a:rPr lang="de-DE" sz="2800" baseline="0" dirty="0" smtClean="0">
                <a:solidFill>
                  <a:srgbClr val="77736F"/>
                </a:solidFill>
              </a:rPr>
            </a:br>
            <a:r>
              <a:rPr lang="de-DE" sz="2800" baseline="0" dirty="0" err="1" smtClean="0">
                <a:solidFill>
                  <a:srgbClr val="77736F"/>
                </a:solidFill>
              </a:rPr>
              <a:t>ref-log</a:t>
            </a:r>
            <a:r>
              <a:rPr lang="de-DE" sz="2800" baseline="0" dirty="0" smtClean="0">
                <a:solidFill>
                  <a:srgbClr val="77736F"/>
                </a:solidFill>
              </a:rPr>
              <a:t/>
            </a:r>
            <a:br>
              <a:rPr lang="de-DE" sz="2800" baseline="0" dirty="0" smtClean="0">
                <a:solidFill>
                  <a:srgbClr val="77736F"/>
                </a:solidFill>
              </a:rPr>
            </a:b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Gradle</a:t>
            </a:r>
            <a:r>
              <a:rPr lang="de-DE" dirty="0" smtClean="0"/>
              <a:t> und </a:t>
            </a:r>
            <a:r>
              <a:rPr lang="de-DE" dirty="0" err="1" smtClean="0"/>
              <a:t>Git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/>
          <a:p>
            <a:pPr marL="342900" lvl="0" indent="-342900">
              <a:spcBef>
                <a:spcPct val="20000"/>
              </a:spcBef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Verschiedene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Plugins</a:t>
            </a:r>
            <a:r>
              <a:rPr lang="de-DE" sz="2800" dirty="0" smtClean="0">
                <a:solidFill>
                  <a:srgbClr val="77736F"/>
                </a:solidFill>
              </a:rPr>
              <a:t>:</a:t>
            </a:r>
          </a:p>
          <a:p>
            <a:pPr marL="342900" lvl="0" indent="-342900">
              <a:spcBef>
                <a:spcPct val="20000"/>
              </a:spcBef>
              <a:defRPr/>
            </a:pPr>
            <a:endParaRPr lang="de-DE" sz="2800" dirty="0" smtClean="0">
              <a:solidFill>
                <a:srgbClr val="77736F"/>
              </a:solidFill>
            </a:endParaRPr>
          </a:p>
          <a:p>
            <a:pPr marL="342900" lvl="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="1" dirty="0" err="1" smtClean="0">
                <a:solidFill>
                  <a:srgbClr val="77736F"/>
                </a:solidFill>
              </a:rPr>
              <a:t>townsfolk</a:t>
            </a:r>
            <a:r>
              <a:rPr lang="de-DE" sz="2800" b="1" dirty="0" err="1" smtClean="0">
                <a:solidFill>
                  <a:srgbClr val="77736F"/>
                </a:solidFill>
              </a:rPr>
              <a:t>/gradle-</a:t>
            </a:r>
            <a:r>
              <a:rPr lang="de-DE" sz="2800" b="1" dirty="0" err="1" smtClean="0">
                <a:solidFill>
                  <a:srgbClr val="77736F"/>
                </a:solidFill>
              </a:rPr>
              <a:t>release</a:t>
            </a:r>
            <a:endParaRPr lang="de-DE" sz="2800" b="1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Basiert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auf der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Git-Kommandozeile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aseline="0" dirty="0" smtClean="0">
                <a:solidFill>
                  <a:srgbClr val="77736F"/>
                </a:solidFill>
              </a:rPr>
              <a:t>Orientiert sich am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Maven-Plugin</a:t>
            </a:r>
            <a:endParaRPr lang="de-DE" sz="2800" baseline="0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Versionen werden in der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gradle.properties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gehalten und selber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versioniert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="1" dirty="0" err="1" smtClean="0">
                <a:solidFill>
                  <a:srgbClr val="77736F"/>
                </a:solidFill>
              </a:rPr>
              <a:t>ajoberstar/</a:t>
            </a:r>
            <a:r>
              <a:rPr lang="de-DE" sz="2800" b="1" dirty="0" err="1" smtClean="0">
                <a:solidFill>
                  <a:srgbClr val="77736F"/>
                </a:solidFill>
              </a:rPr>
              <a:t>grgit</a:t>
            </a:r>
            <a:endParaRPr lang="de-DE" sz="2800" b="1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Basiert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auf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JGit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Reine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Groov-Api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um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Git-Kommandos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auszuführen, keine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Tasks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="1" dirty="0" err="1" smtClean="0">
                <a:solidFill>
                  <a:srgbClr val="77736F"/>
                </a:solidFill>
              </a:rPr>
              <a:t>ajoberstar/gradle-</a:t>
            </a:r>
            <a:r>
              <a:rPr lang="de-DE" sz="2800" b="1" dirty="0" err="1" smtClean="0">
                <a:solidFill>
                  <a:srgbClr val="77736F"/>
                </a:solidFill>
              </a:rPr>
              <a:t>git</a:t>
            </a:r>
            <a:endParaRPr lang="de-DE" sz="2800" b="1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Basiert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auf </a:t>
            </a:r>
            <a:r>
              <a:rPr lang="de-DE" sz="2800" dirty="0" err="1" smtClean="0">
                <a:solidFill>
                  <a:srgbClr val="77736F"/>
                </a:solidFill>
              </a:rPr>
              <a:t>ajoberstar/</a:t>
            </a:r>
            <a:r>
              <a:rPr lang="de-DE" sz="2800" dirty="0" err="1" smtClean="0">
                <a:solidFill>
                  <a:srgbClr val="77736F"/>
                </a:solidFill>
              </a:rPr>
              <a:t>grgit</a:t>
            </a:r>
            <a:r>
              <a:rPr lang="de-DE" sz="2800" dirty="0" smtClean="0">
                <a:solidFill>
                  <a:srgbClr val="77736F"/>
                </a:solidFill>
              </a:rPr>
              <a:t> / </a:t>
            </a:r>
            <a:r>
              <a:rPr lang="de-DE" sz="2800" dirty="0" err="1" smtClean="0">
                <a:solidFill>
                  <a:srgbClr val="77736F"/>
                </a:solidFill>
              </a:rPr>
              <a:t>Jgit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Release-Task</a:t>
            </a:r>
            <a:r>
              <a:rPr lang="de-DE" sz="2800" dirty="0" smtClean="0">
                <a:solidFill>
                  <a:srgbClr val="77736F"/>
                </a:solidFill>
              </a:rPr>
              <a:t> zum </a:t>
            </a:r>
            <a:r>
              <a:rPr lang="de-DE" sz="2800" dirty="0" err="1" smtClean="0">
                <a:solidFill>
                  <a:srgbClr val="77736F"/>
                </a:solidFill>
              </a:rPr>
              <a:t>Taggen</a:t>
            </a:r>
            <a:r>
              <a:rPr lang="de-DE" sz="2800" dirty="0" smtClean="0">
                <a:solidFill>
                  <a:srgbClr val="77736F"/>
                </a:solidFill>
              </a:rPr>
              <a:t> von </a:t>
            </a:r>
            <a:r>
              <a:rPr lang="de-DE" sz="2800" dirty="0" err="1" smtClean="0">
                <a:solidFill>
                  <a:srgbClr val="77736F"/>
                </a:solidFill>
              </a:rPr>
              <a:t>Releases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Versionen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werden aus vorhanden Tags und Kommando-Parameter ermittelt (Semantische Versionen)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Townsfolk/Gradle-Release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Überprüft ob man: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auf dem richtigen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Branch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ist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keine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unversionierten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Dateien vorhanden sind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es keine weiteren Änderungen auf dem </a:t>
            </a:r>
            <a:r>
              <a:rPr lang="de-DE" sz="2800" dirty="0" err="1" smtClean="0">
                <a:solidFill>
                  <a:srgbClr val="77736F"/>
                </a:solidFill>
              </a:rPr>
              <a:t>Remote-Tracking-Branch</a:t>
            </a:r>
            <a:r>
              <a:rPr lang="de-DE" sz="2800" dirty="0" smtClean="0">
                <a:solidFill>
                  <a:srgbClr val="77736F"/>
                </a:solidFill>
              </a:rPr>
              <a:t> gibt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alle lokalen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Commits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„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ge-pushed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“ wurden</a:t>
            </a:r>
          </a:p>
          <a:p>
            <a:pPr marL="800100" lvl="1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aseline="0" dirty="0" smtClean="0">
                <a:solidFill>
                  <a:srgbClr val="77736F"/>
                </a:solidFill>
              </a:rPr>
              <a:t>keine </a:t>
            </a:r>
            <a:r>
              <a:rPr lang="de-DE" sz="2800" baseline="0" dirty="0" err="1" smtClean="0">
                <a:solidFill>
                  <a:srgbClr val="77736F"/>
                </a:solidFill>
              </a:rPr>
              <a:t>SNAPSHOT-Abhängigkeiten</a:t>
            </a:r>
            <a:r>
              <a:rPr lang="de-DE" sz="2800" dirty="0" smtClean="0">
                <a:solidFill>
                  <a:srgbClr val="77736F"/>
                </a:solidFill>
              </a:rPr>
              <a:t> vorhanden sind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Erzeugt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ein neues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Commit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mit einer „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nicht“-Snapshot-Version</a:t>
            </a:r>
            <a:endParaRPr kumimoji="0" lang="de-DE" sz="28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lang="de-DE" sz="2800" baseline="0" dirty="0" smtClean="0">
                <a:solidFill>
                  <a:srgbClr val="77736F"/>
                </a:solidFill>
              </a:rPr>
              <a:t>Erzeugt</a:t>
            </a:r>
            <a:r>
              <a:rPr lang="de-DE" sz="2800" dirty="0" smtClean="0">
                <a:solidFill>
                  <a:srgbClr val="77736F"/>
                </a:solidFill>
              </a:rPr>
              <a:t> ein </a:t>
            </a:r>
            <a:r>
              <a:rPr lang="de-DE" sz="2800" dirty="0" err="1" smtClean="0">
                <a:solidFill>
                  <a:srgbClr val="77736F"/>
                </a:solidFill>
              </a:rPr>
              <a:t>Release-Tag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Erzeugt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ein neues 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Commit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mit der nächsten (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Snapshot-</a:t>
            </a:r>
            <a:r>
              <a:rPr lang="de-DE" sz="2800" noProof="0" dirty="0" smtClean="0">
                <a:solidFill>
                  <a:srgbClr val="77736F"/>
                </a:solidFill>
              </a:rPr>
              <a:t>) </a:t>
            </a:r>
            <a:r>
              <a:rPr lang="de-DE" sz="2800" dirty="0" smtClean="0">
                <a:solidFill>
                  <a:srgbClr val="77736F"/>
                </a:solidFill>
              </a:rPr>
              <a:t>Version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Kann durch eigene </a:t>
            </a: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Tasks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DE" sz="2800" b="0" i="0" u="none" strike="noStrike" kern="1200" cap="none" spc="0" normalizeH="0" baseline="0" noProof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angepasst werden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VIELEN DANK!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2304727" y="3046069"/>
            <a:ext cx="4534547" cy="74204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de-DE" sz="4400" spc="30" dirty="0" smtClean="0">
                <a:ln>
                  <a:solidFill>
                    <a:srgbClr val="984807"/>
                  </a:solidFill>
                </a:ln>
                <a:solidFill>
                  <a:srgbClr val="984807"/>
                </a:solidFill>
              </a:rPr>
              <a:t>Fragen ?</a:t>
            </a:r>
            <a:endParaRPr lang="de-DE" sz="4400" spc="30" dirty="0">
              <a:ln>
                <a:solidFill>
                  <a:srgbClr val="984807"/>
                </a:solidFill>
              </a:ln>
              <a:solidFill>
                <a:srgbClr val="984807"/>
              </a:solidFill>
            </a:endParaRPr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52793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2448755" y="1489193"/>
            <a:ext cx="6238045" cy="2073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400" b="1" spc="30" dirty="0">
                <a:ln w="3175" cmpd="sng">
                  <a:noFill/>
                </a:ln>
                <a:solidFill>
                  <a:srgbClr val="984807"/>
                </a:solidFill>
              </a:rPr>
              <a:t>René </a:t>
            </a:r>
            <a:r>
              <a:rPr lang="de-DE" sz="2400" b="1" spc="30" dirty="0" err="1" smtClean="0">
                <a:ln w="3175" cmpd="sng">
                  <a:noFill/>
                </a:ln>
                <a:solidFill>
                  <a:srgbClr val="984807"/>
                </a:solidFill>
              </a:rPr>
              <a:t>Preißel</a:t>
            </a:r>
            <a:r>
              <a:rPr lang="de-DE" sz="2400" b="1" spc="30" dirty="0" smtClean="0">
                <a:ln w="3175" cmpd="sng">
                  <a:noFill/>
                </a:ln>
                <a:solidFill>
                  <a:srgbClr val="984807"/>
                </a:solidFill>
              </a:rPr>
              <a:t> </a:t>
            </a:r>
            <a:r>
              <a:rPr lang="de-DE" sz="2400" dirty="0" smtClean="0"/>
              <a:t>| </a:t>
            </a:r>
            <a:r>
              <a:rPr lang="de-DE" sz="2400" b="1" dirty="0" smtClean="0"/>
              <a:t>Freiberuflicher </a:t>
            </a:r>
            <a:r>
              <a:rPr lang="de-DE" sz="2400" b="1" dirty="0"/>
              <a:t>Softwarearchitekt, Entwickler und </a:t>
            </a:r>
            <a:r>
              <a:rPr lang="de-DE" sz="2400" b="1" dirty="0" smtClean="0"/>
              <a:t>Trainer</a:t>
            </a:r>
          </a:p>
          <a:p>
            <a:pPr marL="0" indent="0">
              <a:buNone/>
            </a:pPr>
            <a:r>
              <a:rPr lang="de-DE" sz="2000" dirty="0" smtClean="0"/>
              <a:t>Co-Autor des Buchs „</a:t>
            </a:r>
            <a:r>
              <a:rPr lang="de-DE" sz="2000" dirty="0" err="1" smtClean="0"/>
              <a:t>Git</a:t>
            </a:r>
            <a:r>
              <a:rPr lang="de-DE" sz="2000" dirty="0" smtClean="0"/>
              <a:t>: Dezentrale Versionsverwaltung im Team – Grundlagen und Workflows“</a:t>
            </a:r>
          </a:p>
          <a:p>
            <a:pPr marL="0" indent="0">
              <a:buNone/>
            </a:pPr>
            <a:r>
              <a:rPr lang="de-DE" sz="2000" dirty="0" smtClean="0"/>
              <a:t>Kontakt: </a:t>
            </a:r>
            <a:r>
              <a:rPr lang="de-DE" sz="2000" dirty="0" err="1" smtClean="0"/>
              <a:t>rene.preissel@etosquare.de</a:t>
            </a:r>
            <a:endParaRPr lang="de-DE" sz="2000" dirty="0" smtClean="0"/>
          </a:p>
          <a:p>
            <a:pPr marL="0" indent="0">
              <a:buNone/>
            </a:pPr>
            <a:endParaRPr lang="de-DE" sz="2000" dirty="0" smtClean="0"/>
          </a:p>
          <a:p>
            <a:endParaRPr lang="de-DE" sz="2400" dirty="0"/>
          </a:p>
        </p:txBody>
      </p:sp>
      <p:pic>
        <p:nvPicPr>
          <p:cNvPr id="4" name="Bild 3" descr="rene.jpe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t="5564" b="18507"/>
          <a:stretch/>
        </p:blipFill>
        <p:spPr>
          <a:xfrm>
            <a:off x="800116" y="1614594"/>
            <a:ext cx="1541653" cy="1641111"/>
          </a:xfrm>
          <a:prstGeom prst="rect">
            <a:avLst/>
          </a:prstGeom>
        </p:spPr>
      </p:pic>
      <p:pic>
        <p:nvPicPr>
          <p:cNvPr id="5" name="Bild 4" descr="nils.jp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7356"/>
          <a:stretch/>
        </p:blipFill>
        <p:spPr>
          <a:xfrm>
            <a:off x="800116" y="3917577"/>
            <a:ext cx="1541653" cy="1641111"/>
          </a:xfrm>
          <a:prstGeom prst="rect">
            <a:avLst/>
          </a:prstGeom>
        </p:spPr>
      </p:pic>
      <p:sp>
        <p:nvSpPr>
          <p:cNvPr id="6" name="Inhaltsplatzhalter 2"/>
          <p:cNvSpPr txBox="1">
            <a:spLocks/>
          </p:cNvSpPr>
          <p:nvPr/>
        </p:nvSpPr>
        <p:spPr>
          <a:xfrm>
            <a:off x="2448755" y="3803212"/>
            <a:ext cx="6238046" cy="23090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b="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rgbClr val="77736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200" b="1" spc="30" dirty="0" smtClean="0">
                <a:solidFill>
                  <a:srgbClr val="984807"/>
                </a:solidFill>
              </a:rPr>
              <a:t>Nils Hartmann </a:t>
            </a:r>
            <a:r>
              <a:rPr lang="de-DE" sz="2200" dirty="0" smtClean="0"/>
              <a:t>| </a:t>
            </a:r>
            <a:r>
              <a:rPr lang="de-DE" sz="2200" b="1" dirty="0" smtClean="0"/>
              <a:t>Java-Softwareentwickler, Techniker Krankenkasse </a:t>
            </a:r>
          </a:p>
          <a:p>
            <a:pPr marL="0" indent="0">
              <a:buNone/>
            </a:pPr>
            <a:r>
              <a:rPr lang="de-DE" sz="2000" dirty="0" smtClean="0"/>
              <a:t>Schwerpunkte: </a:t>
            </a:r>
            <a:r>
              <a:rPr lang="de-DE" sz="2000" dirty="0" err="1" smtClean="0"/>
              <a:t>OSGi</a:t>
            </a:r>
            <a:r>
              <a:rPr lang="de-DE" sz="2000" dirty="0" smtClean="0"/>
              <a:t>, </a:t>
            </a:r>
            <a:r>
              <a:rPr lang="de-DE" sz="2000" dirty="0" err="1" smtClean="0"/>
              <a:t>Eclipse</a:t>
            </a:r>
            <a:r>
              <a:rPr lang="de-DE" sz="2000" dirty="0" smtClean="0"/>
              <a:t> und </a:t>
            </a:r>
            <a:r>
              <a:rPr lang="de-DE" sz="2000" dirty="0" err="1" smtClean="0"/>
              <a:t>Build</a:t>
            </a:r>
            <a:r>
              <a:rPr lang="de-DE" sz="2000" dirty="0" smtClean="0"/>
              <a:t>-Management</a:t>
            </a:r>
          </a:p>
          <a:p>
            <a:pPr marL="0" indent="0">
              <a:buNone/>
            </a:pPr>
            <a:r>
              <a:rPr lang="de-DE" sz="2000" dirty="0" smtClean="0"/>
              <a:t>Kontakt: </a:t>
            </a:r>
            <a:r>
              <a:rPr lang="de-DE" sz="2000" dirty="0" err="1" smtClean="0"/>
              <a:t>nils@nilshartmann.net</a:t>
            </a:r>
            <a:endParaRPr lang="de-DE" sz="2000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37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3875276" y="1181100"/>
            <a:ext cx="5170950" cy="5205283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de-DE" dirty="0" smtClean="0"/>
              <a:t>Ausgangssituation</a:t>
            </a:r>
          </a:p>
          <a:p>
            <a:pPr>
              <a:lnSpc>
                <a:spcPct val="150000"/>
              </a:lnSpc>
            </a:pPr>
            <a:r>
              <a:rPr lang="de-DE" dirty="0" err="1" smtClean="0"/>
              <a:t>Git</a:t>
            </a:r>
            <a:r>
              <a:rPr lang="de-DE" dirty="0" smtClean="0"/>
              <a:t> </a:t>
            </a:r>
            <a:r>
              <a:rPr lang="de-DE" dirty="0" err="1" smtClean="0"/>
              <a:t>vs</a:t>
            </a:r>
            <a:r>
              <a:rPr lang="de-DE" dirty="0" smtClean="0"/>
              <a:t> </a:t>
            </a:r>
            <a:r>
              <a:rPr lang="de-DE" dirty="0" err="1" smtClean="0"/>
              <a:t>Synergy</a:t>
            </a:r>
            <a:endParaRPr lang="de-DE" dirty="0" smtClean="0"/>
          </a:p>
          <a:p>
            <a:pPr>
              <a:lnSpc>
                <a:spcPct val="150000"/>
              </a:lnSpc>
            </a:pPr>
            <a:endParaRPr lang="de-DE" sz="2300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Repositories</a:t>
            </a:r>
            <a:r>
              <a:rPr lang="de-DE" dirty="0" smtClean="0"/>
              <a:t> &amp; </a:t>
            </a:r>
            <a:r>
              <a:rPr lang="de-DE" dirty="0" err="1" smtClean="0"/>
              <a:t>Branches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Entwicklungsprozess mit </a:t>
            </a:r>
            <a:r>
              <a:rPr lang="de-DE" dirty="0" err="1" smtClean="0"/>
              <a:t>Git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err="1" smtClean="0"/>
              <a:t>Tooling</a:t>
            </a:r>
            <a:endParaRPr lang="de-DE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Einführung</a:t>
            </a:r>
          </a:p>
          <a:p>
            <a:pPr>
              <a:lnSpc>
                <a:spcPct val="150000"/>
              </a:lnSpc>
            </a:pPr>
            <a:endParaRPr lang="de-DE" sz="2600" dirty="0" smtClean="0"/>
          </a:p>
          <a:p>
            <a:pPr>
              <a:lnSpc>
                <a:spcPct val="150000"/>
              </a:lnSpc>
            </a:pPr>
            <a:r>
              <a:rPr lang="de-DE" dirty="0" smtClean="0"/>
              <a:t>Fragen &amp; Diskussionen</a:t>
            </a:r>
          </a:p>
          <a:p>
            <a:endParaRPr lang="de-DE" dirty="0" smtClean="0"/>
          </a:p>
          <a:p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1023295" y="1418679"/>
            <a:ext cx="2457892" cy="4583664"/>
            <a:chOff x="1032498" y="1455487"/>
            <a:chExt cx="2457892" cy="4583664"/>
          </a:xfrm>
        </p:grpSpPr>
        <p:sp>
          <p:nvSpPr>
            <p:cNvPr id="5" name="Abgerundetes Rechteck 4"/>
            <p:cNvSpPr/>
            <p:nvPr/>
          </p:nvSpPr>
          <p:spPr>
            <a:xfrm>
              <a:off x="1032498" y="1455487"/>
              <a:ext cx="2457892" cy="4583664"/>
            </a:xfrm>
            <a:prstGeom prst="roundRect">
              <a:avLst/>
            </a:prstGeom>
            <a:solidFill>
              <a:schemeClr val="bg1"/>
            </a:solidFill>
            <a:ln w="38100" cmpd="sng">
              <a:solidFill>
                <a:srgbClr val="984807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bg1"/>
                </a:solidFill>
              </a:endParaRPr>
            </a:p>
          </p:txBody>
        </p:sp>
        <p:pic>
          <p:nvPicPr>
            <p:cNvPr id="4" name="Bild 3" descr="2014-02-01 14_14_58_histoy-view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mc="http://schemas.openxmlformats.org/markup-compatibility/2006" xmlns:mv="urn:schemas-microsoft-com:mac:vml"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  </a:ext>
              </a:extLst>
            </a:blip>
            <a:srcRect l="22057" t="7370" r="26354" b="1918"/>
            <a:stretch/>
          </p:blipFill>
          <p:spPr>
            <a:xfrm>
              <a:off x="1338375" y="1562321"/>
              <a:ext cx="1791263" cy="4397403"/>
            </a:xfrm>
            <a:prstGeom prst="rect">
              <a:avLst/>
            </a:prstGeom>
            <a:noFill/>
            <a:ln w="38100" cmpd="sng">
              <a:noFill/>
            </a:ln>
            <a:effectLst/>
          </p:spPr>
        </p:pic>
      </p:grp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806042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79729">
              <a:defRPr sz="5069" spc="-122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lang="de-DE" sz="3600" spc="-86" dirty="0" err="1" smtClean="0">
                <a:solidFill>
                  <a:srgbClr val="7E8A98"/>
                </a:solidFill>
              </a:rPr>
              <a:t>Git</a:t>
            </a:r>
            <a:r>
              <a:rPr lang="de-DE" sz="3600" spc="-86" dirty="0" smtClean="0">
                <a:solidFill>
                  <a:srgbClr val="7E8A98"/>
                </a:solidFill>
              </a:rPr>
              <a:t> Bestandteile</a:t>
            </a:r>
            <a:endParaRPr sz="3600" spc="-86" dirty="0">
              <a:solidFill>
                <a:srgbClr val="7E8A98"/>
              </a:solidFill>
            </a:endParaRP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100"/>
              <a:pPr lvl="0">
                <a:defRPr sz="1800"/>
              </a:pPr>
              <a:t>4</a:t>
            </a:fld>
            <a:endParaRPr sz="1100" dirty="0"/>
          </a:p>
        </p:txBody>
      </p:sp>
      <p:pic>
        <p:nvPicPr>
          <p:cNvPr id="8" name="abb-staging-workspace-stage-repository.tif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494" y="1240799"/>
            <a:ext cx="8655761" cy="4330701"/>
          </a:xfrm>
          <a:prstGeom prst="rect">
            <a:avLst/>
          </a:prstGeom>
          <a:ln w="12700">
            <a:miter lim="400000"/>
          </a:ln>
        </p:spPr>
      </p:pic>
      <p:sp>
        <p:nvSpPr>
          <p:cNvPr id="9" name="Shape 188"/>
          <p:cNvSpPr/>
          <p:nvPr/>
        </p:nvSpPr>
        <p:spPr>
          <a:xfrm>
            <a:off x="5523094" y="5592233"/>
            <a:ext cx="3378200" cy="330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0" tIns="0" rIns="0" bIns="0" anchor="ctr">
            <a:normAutofit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358">
                <a:solidFill>
                  <a:srgbClr val="5E5E5E"/>
                </a:solidFill>
              </a:rPr>
              <a:t>* aus „Git - Grundlagen und Workflows“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Einstieg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Repo</a:t>
            </a: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anlegen:</a:t>
            </a:r>
            <a:b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init</a:t>
            </a:r>
            <a:endParaRPr kumimoji="0" lang="de-DE" sz="2800" b="0" i="0" u="none" strike="noStrike" kern="1200" cap="none" spc="0" normalizeH="0" baseline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Dateien zum nächsten </a:t>
            </a: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hinzufügen: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add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anlegen: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–m &lt;</a:t>
            </a:r>
            <a:r>
              <a:rPr lang="de-DE" sz="2800" dirty="0" err="1" smtClean="0">
                <a:solidFill>
                  <a:srgbClr val="77736F"/>
                </a:solidFill>
              </a:rPr>
              <a:t>message</a:t>
            </a:r>
            <a:r>
              <a:rPr lang="de-DE" sz="2800" dirty="0" smtClean="0">
                <a:solidFill>
                  <a:srgbClr val="77736F"/>
                </a:solidFill>
              </a:rPr>
              <a:t>&gt; /</a:t>
            </a:r>
            <a:r>
              <a:rPr lang="de-DE" sz="2800" dirty="0" err="1" smtClean="0">
                <a:solidFill>
                  <a:srgbClr val="77736F"/>
                </a:solidFill>
              </a:rPr>
              <a:t>gui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Dateien vom nächsten </a:t>
            </a: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entfernen: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rm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Historie ansehen: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smtClean="0">
                <a:solidFill>
                  <a:srgbClr val="77736F"/>
                </a:solidFill>
              </a:rPr>
              <a:t>log / </a:t>
            </a:r>
            <a:r>
              <a:rPr lang="de-DE" sz="2800" dirty="0" err="1" smtClean="0">
                <a:solidFill>
                  <a:srgbClr val="77736F"/>
                </a:solidFill>
              </a:rPr>
              <a:t>gitk</a:t>
            </a:r>
            <a:r>
              <a:rPr lang="de-DE" sz="2800" dirty="0" smtClean="0">
                <a:solidFill>
                  <a:srgbClr val="77736F"/>
                </a:solidFill>
              </a:rPr>
              <a:t> --all  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de-DE" sz="32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sz="3200" dirty="0" smtClean="0">
              <a:solidFill>
                <a:srgbClr val="77736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835">
              <a:defRPr sz="4524" spc="-109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3200" spc="-77" dirty="0">
                <a:solidFill>
                  <a:srgbClr val="7E8A98"/>
                </a:solidFill>
              </a:rPr>
              <a:t>Dezentrales Repository - Konzept (I)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idx="1"/>
          </p:nvPr>
        </p:nvSpPr>
        <p:spPr>
          <a:xfrm>
            <a:off x="5840016" y="1053703"/>
            <a:ext cx="2911078" cy="5179219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383808" indent="-160574">
              <a:defRPr sz="1800"/>
            </a:pPr>
            <a:r>
              <a:rPr sz="1700" b="1" dirty="0"/>
              <a:t>Effizienter Objektspeicher</a:t>
            </a:r>
          </a:p>
          <a:p>
            <a:pPr marL="383808" indent="-160574">
              <a:defRPr sz="1800"/>
            </a:pPr>
            <a:r>
              <a:rPr sz="1700" dirty="0"/>
              <a:t>Für alle Inhalte werden </a:t>
            </a:r>
            <a:r>
              <a:rPr sz="1700" b="1" dirty="0"/>
              <a:t>Hash-Werte</a:t>
            </a:r>
            <a:r>
              <a:rPr sz="1700" dirty="0"/>
              <a:t> als Schlüssel berechnet (SHA, 160 Bit)</a:t>
            </a:r>
          </a:p>
          <a:p>
            <a:pPr marL="383808" indent="-160574">
              <a:defRPr sz="1800"/>
            </a:pPr>
            <a:r>
              <a:rPr sz="1700" dirty="0"/>
              <a:t>Trennung von Dateiinhalt und Dateiname</a:t>
            </a:r>
          </a:p>
          <a:p>
            <a:pPr marL="383808" indent="-160574">
              <a:defRPr sz="1800"/>
            </a:pPr>
            <a:r>
              <a:rPr sz="1700" dirty="0"/>
              <a:t>Alle Inhalte werden nur einmal gespeichert</a:t>
            </a:r>
          </a:p>
          <a:p>
            <a:pPr marL="383808" indent="-160574">
              <a:defRPr sz="1800"/>
            </a:pPr>
            <a:endParaRPr sz="1700" dirty="0"/>
          </a:p>
          <a:p>
            <a:pPr marL="383808" indent="-160574">
              <a:defRPr sz="1800"/>
            </a:pPr>
            <a:r>
              <a:rPr sz="1700" b="1" dirty="0"/>
              <a:t>Blobs</a:t>
            </a:r>
            <a:r>
              <a:rPr sz="1700" dirty="0"/>
              <a:t> - Dateiinhalt</a:t>
            </a:r>
          </a:p>
          <a:p>
            <a:pPr marL="383808" indent="-160574">
              <a:defRPr sz="1800"/>
            </a:pPr>
            <a:r>
              <a:rPr sz="1700" b="1" dirty="0"/>
              <a:t>Trees</a:t>
            </a:r>
            <a:r>
              <a:rPr sz="1700" dirty="0"/>
              <a:t> - Verzeichnisse mit Verweisen auf Inhalte</a:t>
            </a:r>
          </a:p>
          <a:p>
            <a:pPr marL="383808" indent="-160574">
              <a:defRPr sz="1800"/>
            </a:pPr>
            <a:r>
              <a:rPr sz="1700" b="1" dirty="0"/>
              <a:t>Commits</a:t>
            </a:r>
            <a:r>
              <a:rPr sz="1700" dirty="0"/>
              <a:t> - Versionen von hierarchischen </a:t>
            </a:r>
            <a:r>
              <a:rPr sz="1700" dirty="0" smtClean="0"/>
              <a:t>Verzeichnisstrukturen</a:t>
            </a:r>
          </a:p>
        </p:txBody>
      </p:sp>
      <p:pic>
        <p:nvPicPr>
          <p:cNvPr id="113" name="abb-architecture-repo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2539" y="1013519"/>
            <a:ext cx="5630064" cy="5179219"/>
          </a:xfrm>
          <a:prstGeom prst="rect">
            <a:avLst/>
          </a:prstGeom>
          <a:ln w="12700">
            <a:miter lim="400000"/>
          </a:ln>
        </p:spPr>
      </p:pic>
      <p:sp>
        <p:nvSpPr>
          <p:cNvPr id="114" name="Shape 11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100"/>
              <a:pPr lvl="0">
                <a:defRPr sz="1800"/>
              </a:pPr>
              <a:t>6</a:t>
            </a:fld>
            <a:endParaRPr sz="1100" dirty="0"/>
          </a:p>
        </p:txBody>
      </p:sp>
      <p:sp>
        <p:nvSpPr>
          <p:cNvPr id="115" name="Shape 115"/>
          <p:cNvSpPr/>
          <p:nvPr/>
        </p:nvSpPr>
        <p:spPr>
          <a:xfrm>
            <a:off x="3464719" y="6232922"/>
            <a:ext cx="2375297" cy="232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0" tIns="0" rIns="0" bIns="0" anchor="ctr">
            <a:normAutofit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 dirty="0"/>
              <a:t>* aus „Git - Grundlagen und Workflows“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Objektdatabase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Anzeige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von beliebigen Objekten (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blob,tree,commit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):</a:t>
            </a:r>
            <a:b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cat-file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–p &lt;</a:t>
            </a: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sha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&gt;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smtClean="0">
                <a:solidFill>
                  <a:srgbClr val="77736F"/>
                </a:solidFill>
              </a:rPr>
              <a:t>Anzeige eines </a:t>
            </a:r>
            <a:r>
              <a:rPr lang="de-DE" sz="2800" dirty="0" err="1" smtClean="0">
                <a:solidFill>
                  <a:srgbClr val="77736F"/>
                </a:solidFill>
              </a:rPr>
              <a:t>Trees</a:t>
            </a:r>
            <a:r>
              <a:rPr lang="de-DE" sz="2800" dirty="0" smtClean="0">
                <a:solidFill>
                  <a:srgbClr val="77736F"/>
                </a:solidFill>
              </a:rPr>
              <a:t>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ls-tree</a:t>
            </a:r>
            <a:r>
              <a:rPr lang="de-DE" sz="2800" dirty="0" smtClean="0">
                <a:solidFill>
                  <a:srgbClr val="77736F"/>
                </a:solidFill>
              </a:rPr>
              <a:t> –r –t &lt;</a:t>
            </a:r>
            <a:r>
              <a:rPr lang="de-DE" sz="2800" dirty="0" err="1" smtClean="0">
                <a:solidFill>
                  <a:srgbClr val="77736F"/>
                </a:solidFill>
              </a:rPr>
              <a:t>tree-ish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smtClean="0">
                <a:solidFill>
                  <a:srgbClr val="77736F"/>
                </a:solidFill>
              </a:rPr>
              <a:t>Neues </a:t>
            </a:r>
            <a:r>
              <a:rPr lang="de-DE" sz="2800" dirty="0" err="1" smtClean="0">
                <a:solidFill>
                  <a:srgbClr val="77736F"/>
                </a:solidFill>
              </a:rPr>
              <a:t>Commit</a:t>
            </a:r>
            <a:r>
              <a:rPr lang="de-DE" sz="2800" dirty="0" smtClean="0">
                <a:solidFill>
                  <a:srgbClr val="77736F"/>
                </a:solidFill>
              </a:rPr>
              <a:t> zusammenstellen: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commit-tree</a:t>
            </a:r>
            <a:r>
              <a:rPr lang="de-DE" sz="2800" dirty="0" smtClean="0">
                <a:solidFill>
                  <a:srgbClr val="77736F"/>
                </a:solidFill>
              </a:rPr>
              <a:t> –p &lt;</a:t>
            </a:r>
            <a:r>
              <a:rPr lang="de-DE" sz="2800" dirty="0" err="1" smtClean="0">
                <a:solidFill>
                  <a:srgbClr val="77736F"/>
                </a:solidFill>
              </a:rPr>
              <a:t>parent</a:t>
            </a:r>
            <a:r>
              <a:rPr lang="de-DE" sz="2800" dirty="0" smtClean="0">
                <a:solidFill>
                  <a:srgbClr val="77736F"/>
                </a:solidFill>
              </a:rPr>
              <a:t>&gt; -m &lt;</a:t>
            </a:r>
            <a:r>
              <a:rPr lang="de-DE" sz="2800" dirty="0" err="1" smtClean="0">
                <a:solidFill>
                  <a:srgbClr val="77736F"/>
                </a:solidFill>
              </a:rPr>
              <a:t>message</a:t>
            </a:r>
            <a:r>
              <a:rPr lang="de-DE" sz="2800" dirty="0" smtClean="0">
                <a:solidFill>
                  <a:srgbClr val="77736F"/>
                </a:solidFill>
              </a:rPr>
              <a:t>&gt; &lt;</a:t>
            </a:r>
            <a:r>
              <a:rPr lang="de-DE" sz="2800" dirty="0" err="1" smtClean="0">
                <a:solidFill>
                  <a:srgbClr val="77736F"/>
                </a:solidFill>
              </a:rPr>
              <a:t>tree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smtClean="0">
                <a:solidFill>
                  <a:srgbClr val="77736F"/>
                </a:solidFill>
              </a:rPr>
              <a:t>Objekt </a:t>
            </a:r>
            <a:r>
              <a:rPr lang="de-DE" sz="2800" dirty="0" err="1" smtClean="0">
                <a:solidFill>
                  <a:srgbClr val="77736F"/>
                </a:solidFill>
              </a:rPr>
              <a:t>Id</a:t>
            </a:r>
            <a:r>
              <a:rPr lang="de-DE" sz="2800" dirty="0" smtClean="0">
                <a:solidFill>
                  <a:srgbClr val="77736F"/>
                </a:solidFill>
              </a:rPr>
              <a:t> erzeugen / Objekt speichern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hash-object</a:t>
            </a:r>
            <a:r>
              <a:rPr lang="de-DE" sz="2800" dirty="0" smtClean="0">
                <a:solidFill>
                  <a:srgbClr val="77736F"/>
                </a:solidFill>
              </a:rPr>
              <a:t> / </a:t>
            </a:r>
            <a:r>
              <a:rPr lang="de-DE" sz="2800" dirty="0" err="1" smtClean="0">
                <a:solidFill>
                  <a:srgbClr val="77736F"/>
                </a:solidFill>
              </a:rPr>
              <a:t>hash-object</a:t>
            </a:r>
            <a:r>
              <a:rPr lang="de-DE" sz="2800" dirty="0" smtClean="0">
                <a:solidFill>
                  <a:srgbClr val="77736F"/>
                </a:solidFill>
              </a:rPr>
              <a:t> -w</a:t>
            </a: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err="1" smtClean="0">
                <a:solidFill>
                  <a:srgbClr val="77736F"/>
                </a:solidFill>
              </a:rPr>
              <a:t>Garbage</a:t>
            </a:r>
            <a:r>
              <a:rPr lang="de-DE" sz="2800" dirty="0" smtClean="0">
                <a:solidFill>
                  <a:srgbClr val="77736F"/>
                </a:solidFill>
              </a:rPr>
              <a:t> finden: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fsck</a:t>
            </a:r>
            <a:r>
              <a:rPr lang="de-DE" sz="2800" dirty="0" smtClean="0">
                <a:solidFill>
                  <a:srgbClr val="77736F"/>
                </a:solidFill>
              </a:rPr>
              <a:t> –</a:t>
            </a:r>
            <a:r>
              <a:rPr lang="de-DE" sz="2800" dirty="0" err="1" smtClean="0">
                <a:solidFill>
                  <a:srgbClr val="77736F"/>
                </a:solidFill>
              </a:rPr>
              <a:t>unreachable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indent="-342900">
              <a:spcBef>
                <a:spcPct val="20000"/>
              </a:spcBef>
              <a:buFont typeface="Arial"/>
              <a:buChar char="•"/>
            </a:pPr>
            <a:r>
              <a:rPr lang="de-DE" sz="2800" dirty="0" err="1" smtClean="0">
                <a:solidFill>
                  <a:srgbClr val="77736F"/>
                </a:solidFill>
              </a:rPr>
              <a:t>Garbage</a:t>
            </a:r>
            <a:r>
              <a:rPr lang="de-DE" sz="2800" dirty="0" smtClean="0">
                <a:solidFill>
                  <a:srgbClr val="77736F"/>
                </a:solidFill>
              </a:rPr>
              <a:t> aufräumen: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gc</a:t>
            </a:r>
            <a:r>
              <a:rPr lang="de-DE" sz="2800" dirty="0" smtClean="0">
                <a:solidFill>
                  <a:srgbClr val="77736F"/>
                </a:solidFill>
              </a:rPr>
              <a:t> [</a:t>
            </a:r>
            <a:r>
              <a:rPr lang="de-DE" sz="2800" dirty="0" err="1" smtClean="0">
                <a:solidFill>
                  <a:srgbClr val="77736F"/>
                </a:solidFill>
              </a:rPr>
              <a:t>--prune=all</a:t>
            </a:r>
            <a:r>
              <a:rPr lang="de-DE" sz="2800" dirty="0" smtClean="0">
                <a:solidFill>
                  <a:srgbClr val="77736F"/>
                </a:solidFill>
              </a:rPr>
              <a:t>]</a:t>
            </a:r>
            <a:endParaRPr lang="de-DE" sz="2800" dirty="0" smtClean="0">
              <a:solidFill>
                <a:srgbClr val="77736F"/>
              </a:solidFill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kumimoji="0" lang="de-DE" sz="3200" b="0" i="0" u="none" strike="noStrike" kern="1200" cap="none" spc="0" normalizeH="0" noProof="0" dirty="0" smtClean="0">
              <a:ln>
                <a:noFill/>
              </a:ln>
              <a:solidFill>
                <a:srgbClr val="77736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sz="3200" dirty="0" smtClean="0">
              <a:solidFill>
                <a:srgbClr val="77736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461518">
              <a:defRPr sz="6162" spc="-149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300" spc="-105" dirty="0">
                <a:solidFill>
                  <a:srgbClr val="7E8A98"/>
                </a:solidFill>
              </a:rPr>
              <a:t>Verzweigungen - Branches</a:t>
            </a:r>
          </a:p>
        </p:txBody>
      </p:sp>
      <p:sp>
        <p:nvSpPr>
          <p:cNvPr id="244" name="Shape 244"/>
          <p:cNvSpPr>
            <a:spLocks noGrp="1"/>
          </p:cNvSpPr>
          <p:nvPr>
            <p:ph type="body" idx="1"/>
          </p:nvPr>
        </p:nvSpPr>
        <p:spPr>
          <a:xfrm>
            <a:off x="526852" y="5054203"/>
            <a:ext cx="8224242" cy="1178719"/>
          </a:xfrm>
          <a:prstGeom prst="rect">
            <a:avLst/>
          </a:prstGeom>
        </p:spPr>
        <p:txBody>
          <a:bodyPr lIns="0" tIns="0" rIns="0" bIns="0">
            <a:normAutofit lnSpcReduction="10000"/>
          </a:bodyPr>
          <a:lstStyle/>
          <a:p>
            <a:pPr marL="383808" indent="-160574">
              <a:defRPr sz="1800"/>
            </a:pPr>
            <a:r>
              <a:rPr sz="1700" dirty="0"/>
              <a:t>Branches können von jedem Entwickler lokal angelegt werden.</a:t>
            </a:r>
          </a:p>
          <a:p>
            <a:pPr marL="383808" indent="-160574">
              <a:defRPr sz="1800"/>
            </a:pPr>
            <a:r>
              <a:rPr sz="1700" dirty="0"/>
              <a:t>Ein Branch ist im Workspace immer aktiv (Default: „master“).</a:t>
            </a:r>
          </a:p>
          <a:p>
            <a:pPr marL="383808" indent="-160574">
              <a:defRPr sz="1800"/>
            </a:pPr>
            <a:r>
              <a:rPr sz="1700" dirty="0"/>
              <a:t>Ein Branch ist nichts weiter als der Zeiger auf ein Commit.</a:t>
            </a:r>
          </a:p>
          <a:p>
            <a:pPr marL="383808" indent="-160574">
              <a:defRPr sz="1800"/>
            </a:pPr>
            <a:r>
              <a:rPr sz="1700" dirty="0"/>
              <a:t>Bei jedem neuen Commit wird der aktive Branch auf das neue Commit gesetzt.</a:t>
            </a:r>
          </a:p>
        </p:txBody>
      </p:sp>
      <p:pic>
        <p:nvPicPr>
          <p:cNvPr id="245" name="abb-architecture-branches-explizit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2938" y="1143000"/>
            <a:ext cx="7154121" cy="3607594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Shape 24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/>
          <a:lstStyle/>
          <a:p>
            <a:pPr lvl="0">
              <a:defRPr sz="1800"/>
            </a:pPr>
            <a:fld id="{86CB4B4D-7CA3-9044-876B-883B54F8677D}" type="slidenum">
              <a:rPr sz="1100"/>
              <a:pPr lvl="0">
                <a:defRPr sz="1800"/>
              </a:pPr>
              <a:t>8</a:t>
            </a:fld>
            <a:endParaRPr sz="1100" dirty="0"/>
          </a:p>
        </p:txBody>
      </p:sp>
      <p:sp>
        <p:nvSpPr>
          <p:cNvPr id="247" name="Shape 247"/>
          <p:cNvSpPr/>
          <p:nvPr/>
        </p:nvSpPr>
        <p:spPr>
          <a:xfrm>
            <a:off x="5438180" y="4786312"/>
            <a:ext cx="2375297" cy="232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a="http://schemas.openxmlformats.org/drawingml/2006/main" xmlns:r="http://schemas.openxmlformats.org/officeDocument/2006/relationships" xmlns:p="http://schemas.openxmlformats.org/presentationml/2006/main" xmlns:ma14="http://schemas.microsoft.com/office/mac/drawingml/2011/main" xmlns:mv="urn:schemas-microsoft-com:mac:vml" xmlns:mc="http://schemas.openxmlformats.org/markup-compatibility/2006" val="1"/>
            </a:ext>
          </a:extLst>
        </p:spPr>
        <p:txBody>
          <a:bodyPr lIns="0" tIns="0" rIns="0" bIns="0" anchor="ctr">
            <a:normAutofit/>
          </a:bodyPr>
          <a:lstStyle>
            <a:lvl1pPr algn="l" defTabSz="566674">
              <a:buFont typeface="Gill Sans"/>
              <a:defRPr sz="1358">
                <a:solidFill>
                  <a:srgbClr val="5E5E5E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 dirty="0"/>
              <a:t>* aus „Git - Grundlagen und Workflows“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Branches</a:t>
            </a:r>
            <a:r>
              <a:rPr lang="de-DE" dirty="0" smtClean="0"/>
              <a:t> / Tags</a:t>
            </a:r>
            <a:endParaRPr lang="de-DE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457200" y="1181100"/>
            <a:ext cx="8229600" cy="52052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de-DE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Branch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anzeigen:</a:t>
            </a:r>
            <a:b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br>
            <a:r>
              <a:rPr kumimoji="0" lang="de-DE" sz="2800" b="0" i="0" u="none" strike="noStrike" kern="1200" cap="none" spc="0" normalizeH="0" noProof="0" dirty="0" err="1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branch</a:t>
            </a:r>
            <a:r>
              <a:rPr kumimoji="0" lang="de-DE" sz="2800" b="0" i="0" u="none" strike="noStrike" kern="1200" cap="none" spc="0" normalizeH="0" noProof="0" dirty="0" smtClean="0">
                <a:ln>
                  <a:noFill/>
                </a:ln>
                <a:solidFill>
                  <a:srgbClr val="77736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-v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anlegen: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&lt;</a:t>
            </a:r>
            <a:r>
              <a:rPr lang="de-DE" sz="2800" dirty="0" err="1" smtClean="0">
                <a:solidFill>
                  <a:srgbClr val="77736F"/>
                </a:solidFill>
              </a:rPr>
              <a:t>name</a:t>
            </a:r>
            <a:r>
              <a:rPr lang="de-DE" sz="2800" dirty="0" smtClean="0">
                <a:solidFill>
                  <a:srgbClr val="77736F"/>
                </a:solidFill>
              </a:rPr>
              <a:t>&gt; [&lt;</a:t>
            </a:r>
            <a:r>
              <a:rPr lang="de-DE" sz="2800" dirty="0" err="1" smtClean="0">
                <a:solidFill>
                  <a:srgbClr val="77736F"/>
                </a:solidFill>
              </a:rPr>
              <a:t>start-commit</a:t>
            </a:r>
            <a:r>
              <a:rPr lang="de-DE" sz="2800" dirty="0" smtClean="0">
                <a:solidFill>
                  <a:srgbClr val="77736F"/>
                </a:solidFill>
              </a:rPr>
              <a:t>&gt;]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wechseln: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checkout</a:t>
            </a:r>
            <a:r>
              <a:rPr lang="de-DE" sz="2800" dirty="0" smtClean="0">
                <a:solidFill>
                  <a:srgbClr val="77736F"/>
                </a:solidFill>
              </a:rPr>
              <a:t> &lt;</a:t>
            </a: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löschen: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 -d | -D &lt;</a:t>
            </a:r>
            <a:r>
              <a:rPr lang="de-DE" sz="2800" dirty="0" err="1" smtClean="0">
                <a:solidFill>
                  <a:srgbClr val="77736F"/>
                </a:solidFill>
              </a:rPr>
              <a:t>branch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Tag anzeigen: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smtClean="0">
                <a:solidFill>
                  <a:srgbClr val="77736F"/>
                </a:solidFill>
              </a:rPr>
              <a:t>tag -v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sz="2800" dirty="0" smtClean="0">
                <a:solidFill>
                  <a:srgbClr val="77736F"/>
                </a:solidFill>
              </a:rPr>
              <a:t>Tag anlegen:</a:t>
            </a:r>
            <a:br>
              <a:rPr lang="de-DE" sz="2800" dirty="0" smtClean="0">
                <a:solidFill>
                  <a:srgbClr val="77736F"/>
                </a:solidFill>
              </a:rPr>
            </a:br>
            <a:r>
              <a:rPr lang="de-DE" sz="2800" dirty="0" smtClean="0">
                <a:solidFill>
                  <a:srgbClr val="77736F"/>
                </a:solidFill>
              </a:rPr>
              <a:t>tag -a &lt;</a:t>
            </a:r>
            <a:r>
              <a:rPr lang="de-DE" sz="2800" dirty="0" err="1" smtClean="0">
                <a:solidFill>
                  <a:srgbClr val="77736F"/>
                </a:solidFill>
              </a:rPr>
              <a:t>name</a:t>
            </a:r>
            <a:r>
              <a:rPr lang="de-DE" sz="2800" dirty="0" smtClean="0">
                <a:solidFill>
                  <a:srgbClr val="77736F"/>
                </a:solidFill>
              </a:rPr>
              <a:t>&gt; &lt;</a:t>
            </a:r>
            <a:r>
              <a:rPr lang="de-DE" sz="2800" dirty="0" err="1" smtClean="0">
                <a:solidFill>
                  <a:srgbClr val="77736F"/>
                </a:solidFill>
              </a:rPr>
              <a:t>commit-oder-ref</a:t>
            </a:r>
            <a:r>
              <a:rPr lang="de-DE" sz="2800" dirty="0" smtClean="0">
                <a:solidFill>
                  <a:srgbClr val="77736F"/>
                </a:solidFill>
              </a:rPr>
              <a:t>&gt;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813</Words>
  <Application>Microsoft Macintosh PowerPoint</Application>
  <PresentationFormat>Bildschirmpräsentation (4:3)</PresentationFormat>
  <Paragraphs>113</Paragraphs>
  <Slides>14</Slides>
  <Notes>3</Notes>
  <HiddenSlides>0</HiddenSlides>
  <MMClips>0</MMClips>
  <ScaleCrop>false</ScaleCrop>
  <HeadingPairs>
    <vt:vector size="4" baseType="variant">
      <vt:variant>
        <vt:lpstr>Entwurfsvorlage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5" baseType="lpstr">
      <vt:lpstr>Benutzerdefiniertes Design</vt:lpstr>
      <vt:lpstr>W-JAX 2014</vt:lpstr>
      <vt:lpstr>VORSTELLUNG</vt:lpstr>
      <vt:lpstr>AGENDA</vt:lpstr>
      <vt:lpstr>Git Bestandteile</vt:lpstr>
      <vt:lpstr>Einstieg</vt:lpstr>
      <vt:lpstr>Dezentrales Repository - Konzept (I)</vt:lpstr>
      <vt:lpstr>Objektdatabase</vt:lpstr>
      <vt:lpstr>Verzweigungen - Branches</vt:lpstr>
      <vt:lpstr>Branches / Tags</vt:lpstr>
      <vt:lpstr>Geheimnisse des Index</vt:lpstr>
      <vt:lpstr>Referenzen</vt:lpstr>
      <vt:lpstr>Gradle und Git</vt:lpstr>
      <vt:lpstr>Townsfolk/Gradle-Release</vt:lpstr>
      <vt:lpstr>VIELEN DANK!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Rene Preissel</cp:lastModifiedBy>
  <cp:revision>137</cp:revision>
  <cp:lastPrinted>2014-02-02T21:37:21Z</cp:lastPrinted>
  <dcterms:created xsi:type="dcterms:W3CDTF">2014-09-18T11:55:53Z</dcterms:created>
  <dcterms:modified xsi:type="dcterms:W3CDTF">2014-09-18T12:09:30Z</dcterms:modified>
</cp:coreProperties>
</file>

<file path=docProps/thumbnail.jpeg>
</file>